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342" r:id="rId2"/>
    <p:sldId id="344" r:id="rId3"/>
    <p:sldId id="343" r:id="rId4"/>
    <p:sldId id="352" r:id="rId5"/>
    <p:sldId id="355" r:id="rId6"/>
    <p:sldId id="353" r:id="rId7"/>
    <p:sldId id="357" r:id="rId8"/>
    <p:sldId id="356" r:id="rId9"/>
    <p:sldId id="335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DINOT" panose="020B0504020101020102" pitchFamily="34" charset="0"/>
      <p:regular r:id="rId16"/>
    </p:embeddedFont>
    <p:embeddedFont>
      <p:font typeface="DINOT-Bold" panose="020B0804020101020102" pitchFamily="34" charset="0"/>
      <p:bold r:id="rId17"/>
    </p:embeddedFont>
    <p:embeddedFont>
      <p:font typeface="Lato" panose="020B0604020202020204" charset="0"/>
      <p:regular r:id="rId18"/>
      <p:bold r:id="rId19"/>
      <p:italic r:id="rId20"/>
      <p:boldItalic r:id="rId21"/>
    </p:embeddedFont>
    <p:embeddedFont>
      <p:font typeface="Raleway" panose="020B0604020202020204" charset="0"/>
      <p:regular r:id="rId22"/>
      <p:bold r:id="rId23"/>
      <p:italic r:id="rId24"/>
      <p:boldItalic r:id="rId25"/>
    </p:embeddedFont>
    <p:embeddedFont>
      <p:font typeface="Tahoma" panose="020B0604030504040204" pitchFamily="3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BC32"/>
    <a:srgbClr val="06B6AE"/>
    <a:srgbClr val="06CAC1"/>
    <a:srgbClr val="06DCD2"/>
    <a:srgbClr val="05ADA5"/>
    <a:srgbClr val="147A9E"/>
    <a:srgbClr val="0A9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68342" autoAdjust="0"/>
  </p:normalViewPr>
  <p:slideViewPr>
    <p:cSldViewPr snapToGrid="0">
      <p:cViewPr varScale="1">
        <p:scale>
          <a:sx n="150" d="100"/>
          <a:sy n="150" d="100"/>
        </p:scale>
        <p:origin x="34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722179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1FD39-B540-4647-A68E-04941CCAE7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467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64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224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451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3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1FD39-B540-4647-A68E-04941CCAE7A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98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" name="Shape 1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Shape 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Shape 1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Shape 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Shape 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3" name="Shape 3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Shape 3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Shape 3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2" name="Shape 4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Shape 4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Shape 4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Shape 56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Shape 5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Shape 5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Shape 74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Shape 7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6" name="Shape 7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C04AC-25EC-47A6-88DA-FAF53925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303ED-9D9A-4024-A696-7A2102678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BD516-678E-49D9-B3FB-3A24D7D1B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7E7A2-E409-4730-8B1B-317F5D9724AF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76037-160B-493A-9B92-C1E14ADC4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E991B-4B76-467E-8AE2-3D088E2F5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E5A6-4167-48EF-B7EC-595A286033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53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6" r:id="rId6"/>
    <p:sldLayoutId id="2147483657" r:id="rId7"/>
    <p:sldLayoutId id="2147483658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orstechnology.com/2013/07/4-great-educational-alternatives-to.html" TargetMode="External"/><Relationship Id="rId2" Type="http://schemas.openxmlformats.org/officeDocument/2006/relationships/hyperlink" Target="https://www.k12dive.com/news/5-pinterest-like-education-sites-worth-trying-out/148453/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inBulletsConfiguration" hidden="1"/>
          <p:cNvSpPr txBox="1"/>
          <p:nvPr/>
        </p:nvSpPr>
        <p:spPr>
          <a:xfrm>
            <a:off x="1152525" y="9525"/>
            <a:ext cx="6667500" cy="1077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00" dirty="0">
                <a:solidFill>
                  <a:srgbClr val="FFFFFF"/>
                </a:solidFill>
                <a:latin typeface="Tahoma"/>
              </a:rPr>
              <a:t>6_85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0135" y="1332706"/>
            <a:ext cx="3253163" cy="1901461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endParaRPr lang="en-US" sz="2250" b="1" dirty="0">
              <a:solidFill>
                <a:srgbClr val="006A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OT-Bold" panose="020B0804020101020102" pitchFamily="34" charset="0"/>
              <a:ea typeface="Tahoma" panose="020B0604030504040204" pitchFamily="34" charset="0"/>
              <a:cs typeface="DINOT-Bold" panose="020B0804020101020102" pitchFamily="34" charset="0"/>
            </a:endParaRPr>
          </a:p>
        </p:txBody>
      </p:sp>
      <p:sp>
        <p:nvSpPr>
          <p:cNvPr id="23" name="Frame 22"/>
          <p:cNvSpPr/>
          <p:nvPr/>
        </p:nvSpPr>
        <p:spPr>
          <a:xfrm>
            <a:off x="26105" y="0"/>
            <a:ext cx="9144000" cy="5143500"/>
          </a:xfrm>
          <a:prstGeom prst="frame">
            <a:avLst>
              <a:gd name="adj1" fmla="val 2415"/>
            </a:avLst>
          </a:prstGeom>
          <a:gradFill>
            <a:gsLst>
              <a:gs pos="0">
                <a:srgbClr val="006A4F"/>
              </a:gs>
              <a:gs pos="100000">
                <a:srgbClr val="32B04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FFA1AD-179B-4768-AE8E-C01044DC5CA2}"/>
              </a:ext>
            </a:extLst>
          </p:cNvPr>
          <p:cNvSpPr txBox="1"/>
          <p:nvPr/>
        </p:nvSpPr>
        <p:spPr>
          <a:xfrm>
            <a:off x="5117690" y="4018948"/>
            <a:ext cx="3017565" cy="213585"/>
          </a:xfrm>
          <a:prstGeom prst="rect">
            <a:avLst/>
          </a:prstGeom>
          <a:noFill/>
        </p:spPr>
        <p:txBody>
          <a:bodyPr wrap="square" rIns="20574" rtlCol="0">
            <a:spAutoFit/>
          </a:bodyPr>
          <a:lstStyle/>
          <a:p>
            <a:pPr>
              <a:spcAft>
                <a:spcPts val="450"/>
              </a:spcAft>
            </a:pPr>
            <a:endParaRPr lang="en-US" sz="788" dirty="0">
              <a:latin typeface="DINOT" panose="020B0504020101020102" pitchFamily="34" charset="0"/>
              <a:ea typeface="Tahoma" panose="020B0604030504040204" pitchFamily="34" charset="0"/>
              <a:cs typeface="DINOT" panose="020B0504020101020102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71CC9E-0F72-4639-8BDD-DCCDFEE64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472" y="3219242"/>
            <a:ext cx="1461597" cy="6858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9F06EDA-8B17-4285-BA4D-9CAF620F532F}"/>
              </a:ext>
            </a:extLst>
          </p:cNvPr>
          <p:cNvSpPr txBox="1"/>
          <p:nvPr/>
        </p:nvSpPr>
        <p:spPr>
          <a:xfrm>
            <a:off x="7635739" y="4873110"/>
            <a:ext cx="2679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>
                <a:solidFill>
                  <a:schemeClr val="bg1"/>
                </a:solidFill>
                <a:latin typeface="DINOT" panose="020B0504020101020102" pitchFamily="34" charset="0"/>
                <a:cs typeface="DINOT" panose="020B0504020101020102" pitchFamily="34" charset="0"/>
              </a:rPr>
              <a:t>20</a:t>
            </a:r>
          </a:p>
        </p:txBody>
      </p:sp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D1B32B5-630A-482F-8815-A07BC0C9F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893" y="331820"/>
            <a:ext cx="2211896" cy="66906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5E0D5-BE94-4FED-885A-FE5C886441CD}"/>
              </a:ext>
            </a:extLst>
          </p:cNvPr>
          <p:cNvGrpSpPr/>
          <p:nvPr/>
        </p:nvGrpSpPr>
        <p:grpSpPr>
          <a:xfrm>
            <a:off x="91637" y="4291159"/>
            <a:ext cx="8960726" cy="770567"/>
            <a:chOff x="164659" y="3352134"/>
            <a:chExt cx="8864706" cy="880522"/>
          </a:xfrm>
          <a:gradFill flip="none" rotWithShape="1">
            <a:gsLst>
              <a:gs pos="0">
                <a:srgbClr val="006A4F"/>
              </a:gs>
              <a:gs pos="100000">
                <a:srgbClr val="32B04A"/>
              </a:gs>
            </a:gsLst>
            <a:lin ang="8100000" scaled="1"/>
            <a:tileRect/>
          </a:gra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D10F9A-6277-4709-A368-EE5F1B7D0049}"/>
                </a:ext>
              </a:extLst>
            </p:cNvPr>
            <p:cNvSpPr/>
            <p:nvPr/>
          </p:nvSpPr>
          <p:spPr>
            <a:xfrm>
              <a:off x="164659" y="3352134"/>
              <a:ext cx="8864706" cy="8805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1ED05C-6AE5-4B4E-B70C-AB26C3A8E3EC}"/>
                </a:ext>
              </a:extLst>
            </p:cNvPr>
            <p:cNvSpPr txBox="1"/>
            <p:nvPr/>
          </p:nvSpPr>
          <p:spPr>
            <a:xfrm>
              <a:off x="4156058" y="3455079"/>
              <a:ext cx="3985930" cy="410063"/>
            </a:xfrm>
            <a:prstGeom prst="rect">
              <a:avLst/>
            </a:prstGeom>
            <a:grpFill/>
          </p:spPr>
          <p:txBody>
            <a:bodyPr vert="horz" lIns="68580" tIns="34290" rIns="68580" bIns="34290" rtlCol="0" anchor="ctr" anchorCtr="0">
              <a:norm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</a:pPr>
              <a:endParaRPr lang="en-US" sz="1800" b="1" dirty="0">
                <a:latin typeface="DINOT-Bold" panose="020B0804020101020102" pitchFamily="34" charset="0"/>
                <a:ea typeface="Tahoma" panose="020B0604030504040204" pitchFamily="34" charset="0"/>
                <a:cs typeface="DINOT-Bold" panose="020B0804020101020102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17F8538-60A8-451B-89EC-17D81D5CBE81}"/>
              </a:ext>
            </a:extLst>
          </p:cNvPr>
          <p:cNvSpPr txBox="1"/>
          <p:nvPr/>
        </p:nvSpPr>
        <p:spPr>
          <a:xfrm>
            <a:off x="1080959" y="1000887"/>
            <a:ext cx="6688739" cy="2654536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US" sz="4050" b="1" i="1" dirty="0">
              <a:solidFill>
                <a:srgbClr val="006A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OT-Bold" panose="020B0804020101020102" pitchFamily="34" charset="0"/>
              <a:ea typeface="Tahoma" panose="020B0604030504040204" pitchFamily="34" charset="0"/>
              <a:cs typeface="DINOT-Bold" panose="020B0804020101020102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US" sz="2250" b="1" i="1" dirty="0">
              <a:solidFill>
                <a:srgbClr val="006A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OT-Bold" panose="020B0804020101020102" pitchFamily="34" charset="0"/>
              <a:ea typeface="Tahoma" panose="020B0604030504040204" pitchFamily="34" charset="0"/>
              <a:cs typeface="DINOT-Bold" panose="020B0804020101020102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E07F48-F73D-4490-B94A-0EEC459E7875}"/>
              </a:ext>
            </a:extLst>
          </p:cNvPr>
          <p:cNvSpPr txBox="1"/>
          <p:nvPr/>
        </p:nvSpPr>
        <p:spPr>
          <a:xfrm>
            <a:off x="4818040" y="4015378"/>
            <a:ext cx="2795969" cy="770567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US" sz="1050" b="1" i="1" dirty="0">
              <a:solidFill>
                <a:srgbClr val="006A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OT-Bold" panose="020B0804020101020102" pitchFamily="34" charset="0"/>
              <a:ea typeface="Tahoma" panose="020B0604030504040204" pitchFamily="34" charset="0"/>
              <a:cs typeface="DINOT-Bold" panose="020B0804020101020102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347FC-4639-4C26-B563-74642ECA8E6B}"/>
              </a:ext>
            </a:extLst>
          </p:cNvPr>
          <p:cNvSpPr txBox="1"/>
          <p:nvPr/>
        </p:nvSpPr>
        <p:spPr>
          <a:xfrm>
            <a:off x="8620253" y="4773986"/>
            <a:ext cx="451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Feb 2021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CD0D8F-25A1-4D67-9598-D261E47F4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789" y="1025961"/>
            <a:ext cx="3144355" cy="2934249"/>
          </a:xfrm>
          <a:prstGeom prst="rect">
            <a:avLst/>
          </a:prstGeom>
        </p:spPr>
      </p:pic>
      <p:sp>
        <p:nvSpPr>
          <p:cNvPr id="18" name="Shape 86">
            <a:extLst>
              <a:ext uri="{FF2B5EF4-FFF2-40B4-BE49-F238E27FC236}">
                <a16:creationId xmlns:a16="http://schemas.microsoft.com/office/drawing/2014/main" id="{990A40F3-621A-4E2D-9EAA-0E91704B9E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4404" y="1127134"/>
            <a:ext cx="4416824" cy="2905381"/>
          </a:xfrm>
          <a:ln w="19050"/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 algn="ctr"/>
            <a:br>
              <a:rPr lang="e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Career Academy Marketing Plan</a:t>
            </a: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27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Sprint to the Finish with Teamwork!</a:t>
            </a: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sz="14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sz="4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2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6A43A3-0924-4172-9E31-3DFA16726B37}"/>
              </a:ext>
            </a:extLst>
          </p:cNvPr>
          <p:cNvSpPr/>
          <p:nvPr/>
        </p:nvSpPr>
        <p:spPr>
          <a:xfrm>
            <a:off x="335902" y="251927"/>
            <a:ext cx="8462865" cy="7153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to Best Market Your Academy?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018A19-F7EE-4E83-803C-D8658A1FB801}"/>
              </a:ext>
            </a:extLst>
          </p:cNvPr>
          <p:cNvSpPr/>
          <p:nvPr/>
        </p:nvSpPr>
        <p:spPr>
          <a:xfrm>
            <a:off x="345232" y="1060449"/>
            <a:ext cx="4715717" cy="353943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Questions: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Which part of my marketing plan do I consider my best work?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Which peer recommendations can I incorporate to make the plan even better?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How can I learn to accept and provide constructive critiques to ensure the final marketing plan is ready to share with the world?</a:t>
            </a: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40867D0-788A-4D00-A071-E92829E5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861" y="4429908"/>
            <a:ext cx="1526237" cy="461665"/>
          </a:xfrm>
          <a:prstGeom prst="rect">
            <a:avLst/>
          </a:prstGeom>
        </p:spPr>
      </p:pic>
      <p:pic>
        <p:nvPicPr>
          <p:cNvPr id="5" name="Picture 4" descr="Grey paper boats and one orange boat">
            <a:extLst>
              <a:ext uri="{FF2B5EF4-FFF2-40B4-BE49-F238E27FC236}">
                <a16:creationId xmlns:a16="http://schemas.microsoft.com/office/drawing/2014/main" id="{72A81ACF-15E7-472E-A054-C131407FF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226" y="1501301"/>
            <a:ext cx="3567872" cy="21408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6EC5A2-5715-466E-A696-274FCB80D044}"/>
              </a:ext>
            </a:extLst>
          </p:cNvPr>
          <p:cNvSpPr txBox="1"/>
          <p:nvPr/>
        </p:nvSpPr>
        <p:spPr>
          <a:xfrm>
            <a:off x="5288046" y="3784600"/>
            <a:ext cx="3567872" cy="267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message does this image portray to you?</a:t>
            </a:r>
          </a:p>
        </p:txBody>
      </p:sp>
    </p:spTree>
    <p:extLst>
      <p:ext uri="{BB962C8B-B14F-4D97-AF65-F5344CB8AC3E}">
        <p14:creationId xmlns:p14="http://schemas.microsoft.com/office/powerpoint/2010/main" val="12211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6A43A3-0924-4172-9E31-3DFA16726B37}"/>
              </a:ext>
            </a:extLst>
          </p:cNvPr>
          <p:cNvSpPr/>
          <p:nvPr/>
        </p:nvSpPr>
        <p:spPr>
          <a:xfrm>
            <a:off x="340567" y="261257"/>
            <a:ext cx="8462865" cy="7153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Editing for Excellence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hape 99">
            <a:extLst>
              <a:ext uri="{FF2B5EF4-FFF2-40B4-BE49-F238E27FC236}">
                <a16:creationId xmlns:a16="http://schemas.microsoft.com/office/drawing/2014/main" id="{49A5C200-2E9F-4F56-B5EB-9641D46F47B0}"/>
              </a:ext>
            </a:extLst>
          </p:cNvPr>
          <p:cNvSpPr txBox="1">
            <a:spLocks/>
          </p:cNvSpPr>
          <p:nvPr/>
        </p:nvSpPr>
        <p:spPr>
          <a:xfrm>
            <a:off x="3435349" y="1268939"/>
            <a:ext cx="5368083" cy="344569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spcBef>
                <a:spcPts val="60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Now, what is next?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the best products for the marketing plan: </a:t>
            </a:r>
          </a:p>
          <a:p>
            <a:pPr lvl="0">
              <a:spcBef>
                <a:spcPts val="60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‣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Video, artwork, flyer, pictures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peer review to perfect each product for the final marketing plan that the class creates.</a:t>
            </a:r>
          </a:p>
          <a:p>
            <a:pPr lvl="0">
              <a:spcBef>
                <a:spcPts val="6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spcBef>
                <a:spcPts val="600"/>
              </a:spcBef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>
              <a:spcBef>
                <a:spcPts val="600"/>
              </a:spcBef>
            </a:pPr>
            <a:endParaRPr lang="en-US" sz="100" dirty="0"/>
          </a:p>
          <a:p>
            <a:pPr marL="285750" indent="-285750"/>
            <a:endParaRPr lang="en-US" dirty="0"/>
          </a:p>
          <a:p>
            <a:pPr marL="285750" indent="-285750"/>
            <a:endParaRPr lang="en-US" dirty="0"/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B13FDAD-8B1E-4754-A6EC-FE89372EC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3050" y="4807522"/>
            <a:ext cx="910382" cy="275377"/>
          </a:xfrm>
          <a:prstGeom prst="rect">
            <a:avLst/>
          </a:prstGeom>
        </p:spPr>
      </p:pic>
      <p:pic>
        <p:nvPicPr>
          <p:cNvPr id="5" name="Picture 4" descr="Long ladder glowing among shorter dull ladders">
            <a:extLst>
              <a:ext uri="{FF2B5EF4-FFF2-40B4-BE49-F238E27FC236}">
                <a16:creationId xmlns:a16="http://schemas.microsoft.com/office/drawing/2014/main" id="{134E1BAB-E68B-43C5-9706-3D560B970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1" y="1050109"/>
            <a:ext cx="2857500" cy="21431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2E0C17-2B43-4BD0-9F8F-1D249EDFD890}"/>
              </a:ext>
            </a:extLst>
          </p:cNvPr>
          <p:cNvSpPr/>
          <p:nvPr/>
        </p:nvSpPr>
        <p:spPr>
          <a:xfrm>
            <a:off x="482601" y="3266738"/>
            <a:ext cx="2857500" cy="1603038"/>
          </a:xfrm>
          <a:prstGeom prst="rect">
            <a:avLst/>
          </a:prstGeom>
          <a:solidFill>
            <a:srgbClr val="06B6A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“Taking constructive criticism from others is required to get to the next level.”</a:t>
            </a:r>
          </a:p>
          <a:p>
            <a:pPr algn="r"/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Wendy Starland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452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B231F9-B529-498C-BC09-C458D938B0AF}"/>
              </a:ext>
            </a:extLst>
          </p:cNvPr>
          <p:cNvSpPr/>
          <p:nvPr/>
        </p:nvSpPr>
        <p:spPr>
          <a:xfrm>
            <a:off x="407664" y="212226"/>
            <a:ext cx="8462865" cy="59020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Peer Review &amp; Constructive Feedback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94F251-F0AC-40E1-B510-4C8242AB3EFD}"/>
              </a:ext>
            </a:extLst>
          </p:cNvPr>
          <p:cNvSpPr txBox="1"/>
          <p:nvPr/>
        </p:nvSpPr>
        <p:spPr>
          <a:xfrm>
            <a:off x="407664" y="895350"/>
            <a:ext cx="4437385" cy="41549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Peer Review Process: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Divide into small groups based on similar target audiences.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the Feedback Template to provide peer critique on selected products for the web page.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 the final marketing plan with each group’s final product.</a:t>
            </a:r>
          </a:p>
        </p:txBody>
      </p:sp>
      <p:pic>
        <p:nvPicPr>
          <p:cNvPr id="3" name="Picture 2" descr="A person reaching for a paper on a table full of paper and sticky notes">
            <a:extLst>
              <a:ext uri="{FF2B5EF4-FFF2-40B4-BE49-F238E27FC236}">
                <a16:creationId xmlns:a16="http://schemas.microsoft.com/office/drawing/2014/main" id="{0077B84C-A2EE-4DA1-B6AD-13103EEDD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36" y="1124829"/>
            <a:ext cx="3594091" cy="239854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11EE0E4-306A-4021-A4C5-3CAAE249C126}"/>
              </a:ext>
            </a:extLst>
          </p:cNvPr>
          <p:cNvSpPr/>
          <p:nvPr/>
        </p:nvSpPr>
        <p:spPr>
          <a:xfrm>
            <a:off x="5276435" y="3845767"/>
            <a:ext cx="3594091" cy="419100"/>
          </a:xfrm>
          <a:prstGeom prst="rect">
            <a:avLst/>
          </a:prstGeom>
          <a:solidFill>
            <a:srgbClr val="7ABC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Plan: Final Layout</a:t>
            </a:r>
          </a:p>
        </p:txBody>
      </p:sp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908362A-B14E-43AD-BB51-2C8F9B565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450" y="4569431"/>
            <a:ext cx="1022998" cy="30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0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B231F9-B529-498C-BC09-C458D938B0AF}"/>
              </a:ext>
            </a:extLst>
          </p:cNvPr>
          <p:cNvSpPr/>
          <p:nvPr/>
        </p:nvSpPr>
        <p:spPr>
          <a:xfrm>
            <a:off x="412004" y="187985"/>
            <a:ext cx="8462865" cy="59020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Peer Review: Feedback Template</a:t>
            </a:r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9531C3E5-01BD-4DF5-969F-7161A81E5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450" y="4569431"/>
            <a:ext cx="1022998" cy="30944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EF2B0BF-6564-493C-83F5-EF41E0AFA004}"/>
              </a:ext>
            </a:extLst>
          </p:cNvPr>
          <p:cNvGrpSpPr/>
          <p:nvPr/>
        </p:nvGrpSpPr>
        <p:grpSpPr>
          <a:xfrm>
            <a:off x="412004" y="983904"/>
            <a:ext cx="5924550" cy="3341369"/>
            <a:chOff x="0" y="0"/>
            <a:chExt cx="5924550" cy="3341751"/>
          </a:xfrm>
        </p:grpSpPr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D6927FDE-0338-4E09-9966-057BA2653F62}"/>
                </a:ext>
              </a:extLst>
            </p:cNvPr>
            <p:cNvSpPr txBox="1"/>
            <p:nvPr/>
          </p:nvSpPr>
          <p:spPr>
            <a:xfrm>
              <a:off x="0" y="0"/>
              <a:ext cx="5924550" cy="43815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800" b="1" dirty="0">
                  <a:solidFill>
                    <a:srgbClr val="00B05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Peer Review: Three-Part Process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Box 2">
              <a:extLst>
                <a:ext uri="{FF2B5EF4-FFF2-40B4-BE49-F238E27FC236}">
                  <a16:creationId xmlns:a16="http://schemas.microsoft.com/office/drawing/2014/main" id="{5D1DEDDB-31DA-4B0F-A1DA-A6803CC16B5E}"/>
                </a:ext>
              </a:extLst>
            </p:cNvPr>
            <p:cNvSpPr txBox="1"/>
            <p:nvPr/>
          </p:nvSpPr>
          <p:spPr>
            <a:xfrm>
              <a:off x="0" y="457200"/>
              <a:ext cx="5915025" cy="950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marL="342900" marR="0" lvl="0" indent="-342900">
                <a:spcBef>
                  <a:spcPts val="0"/>
                </a:spcBef>
                <a:spcAft>
                  <a:spcPts val="0"/>
                </a:spcAft>
                <a:buFont typeface="Tahoma" panose="020B0604030504040204" pitchFamily="34" charset="0"/>
                <a:buAutoNum type="arabicPeriod"/>
                <a:tabLst>
                  <a:tab pos="457200" algn="l"/>
                </a:tabLst>
              </a:pPr>
              <a:r>
                <a:rPr lang="en-US" sz="1600" dirty="0">
                  <a:solidFill>
                    <a:srgbClr val="00000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</a:rPr>
                <a:t>Start with a complement: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51435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i="1" dirty="0">
                  <a:solidFill>
                    <a:srgbClr val="00B05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I really liked _________ because ________ 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4">
              <a:extLst>
                <a:ext uri="{FF2B5EF4-FFF2-40B4-BE49-F238E27FC236}">
                  <a16:creationId xmlns:a16="http://schemas.microsoft.com/office/drawing/2014/main" id="{5EDE0CF6-A9F1-4575-BF87-F58F0AFD5466}"/>
                </a:ext>
              </a:extLst>
            </p:cNvPr>
            <p:cNvSpPr txBox="1"/>
            <p:nvPr/>
          </p:nvSpPr>
          <p:spPr>
            <a:xfrm>
              <a:off x="0" y="1419225"/>
              <a:ext cx="5915025" cy="94869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marL="342900" marR="0" lvl="0" indent="-342900">
                <a:spcBef>
                  <a:spcPts val="0"/>
                </a:spcBef>
                <a:spcAft>
                  <a:spcPts val="0"/>
                </a:spcAft>
                <a:buFont typeface="Tahoma" panose="020B0604030504040204" pitchFamily="34" charset="0"/>
                <a:buAutoNum type="arabicPeriod" startAt="2"/>
                <a:tabLst>
                  <a:tab pos="457200" algn="l"/>
                </a:tabLst>
              </a:pPr>
              <a:r>
                <a:rPr lang="en-US" sz="1600" dirty="0">
                  <a:solidFill>
                    <a:srgbClr val="00000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</a:rPr>
                <a:t>Provide suggestions for improvement: 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457200" marR="0" indent="4445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i="1" dirty="0">
                  <a:solidFill>
                    <a:srgbClr val="00B05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Some suggestions for improvement are _______ and here is why _______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5">
              <a:extLst>
                <a:ext uri="{FF2B5EF4-FFF2-40B4-BE49-F238E27FC236}">
                  <a16:creationId xmlns:a16="http://schemas.microsoft.com/office/drawing/2014/main" id="{CB72DDC5-85CE-4061-BFEF-2EDD2B042623}"/>
                </a:ext>
              </a:extLst>
            </p:cNvPr>
            <p:cNvSpPr txBox="1"/>
            <p:nvPr/>
          </p:nvSpPr>
          <p:spPr>
            <a:xfrm>
              <a:off x="0" y="2390775"/>
              <a:ext cx="5915025" cy="95097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marL="342900" marR="0" lvl="0" indent="-342900">
                <a:spcBef>
                  <a:spcPts val="0"/>
                </a:spcBef>
                <a:spcAft>
                  <a:spcPts val="0"/>
                </a:spcAft>
                <a:buFont typeface="Tahoma" panose="020B0604030504040204" pitchFamily="34" charset="0"/>
                <a:buAutoNum type="arabicPeriod" startAt="3"/>
                <a:tabLst>
                  <a:tab pos="457200" algn="l"/>
                </a:tabLst>
              </a:pPr>
              <a:r>
                <a:rPr lang="en-US" sz="1600" dirty="0">
                  <a:solidFill>
                    <a:srgbClr val="00000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</a:rPr>
                <a:t>Make corrections:</a:t>
              </a:r>
              <a:endPara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600" b="1" i="1" dirty="0">
                  <a:solidFill>
                    <a:srgbClr val="00B05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I saw a couple of spelling errors.  I will send you my edits by email.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A74D714-35AD-482B-AEE0-C8A3E8ECC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096" y="1187450"/>
            <a:ext cx="2304773" cy="15058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F1B22C3-62D2-42B1-8CFA-5A032A11B928}"/>
              </a:ext>
            </a:extLst>
          </p:cNvPr>
          <p:cNvGrpSpPr/>
          <p:nvPr/>
        </p:nvGrpSpPr>
        <p:grpSpPr>
          <a:xfrm>
            <a:off x="6677027" y="2813050"/>
            <a:ext cx="2054969" cy="1309191"/>
            <a:chOff x="0" y="0"/>
            <a:chExt cx="2466975" cy="1419225"/>
          </a:xfrm>
        </p:grpSpPr>
        <p:sp>
          <p:nvSpPr>
            <p:cNvPr id="25" name="Text Box 1">
              <a:extLst>
                <a:ext uri="{FF2B5EF4-FFF2-40B4-BE49-F238E27FC236}">
                  <a16:creationId xmlns:a16="http://schemas.microsoft.com/office/drawing/2014/main" id="{55CA8E78-9A52-4C80-B8B1-DAD0D66B72D4}"/>
                </a:ext>
              </a:extLst>
            </p:cNvPr>
            <p:cNvSpPr txBox="1"/>
            <p:nvPr/>
          </p:nvSpPr>
          <p:spPr>
            <a:xfrm>
              <a:off x="0" y="0"/>
              <a:ext cx="2466975" cy="1419225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400" b="1" dirty="0">
                  <a:solidFill>
                    <a:srgbClr val="00B050"/>
                  </a:solidFill>
                  <a:effectLst/>
                  <a:latin typeface="Tahoma" panose="020B0604030504040204" pitchFamily="34" charset="0"/>
                  <a:ea typeface="Tahoma" panose="020B0604030504040204" pitchFamily="34" charset="0"/>
                  <a:cs typeface="Times New Roman" panose="02020603050405020304" pitchFamily="18" charset="0"/>
                </a:rPr>
                <a:t>Hey there, listen up!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6B75CDB-A51A-46B3-AE64-C8788288E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975" y="295275"/>
              <a:ext cx="1304925" cy="1076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246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283882-2DF5-4D43-A9D7-29A689F1C9AA}"/>
              </a:ext>
            </a:extLst>
          </p:cNvPr>
          <p:cNvSpPr/>
          <p:nvPr/>
        </p:nvSpPr>
        <p:spPr>
          <a:xfrm>
            <a:off x="349250" y="285750"/>
            <a:ext cx="8454182" cy="6908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 Group Marketing Plan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EC51C7-44D6-40EA-A75E-D23543640C53}"/>
              </a:ext>
            </a:extLst>
          </p:cNvPr>
          <p:cNvSpPr txBox="1"/>
          <p:nvPr/>
        </p:nvSpPr>
        <p:spPr>
          <a:xfrm>
            <a:off x="4648200" y="1428751"/>
            <a:ext cx="4059982" cy="33547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the class marketing plan online.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Pinterest, Padlet, school webpage, or another application.  </a:t>
            </a:r>
          </a:p>
          <a:p>
            <a:pPr marL="342900" indent="-34290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with your teacher before selecting the application.</a:t>
            </a: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39E02ED-98D5-46B8-A26D-5C522979D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27" y="1733550"/>
            <a:ext cx="3472140" cy="231783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5CA1AD70-8B33-405A-81CF-BC4D056D9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" y="4653613"/>
            <a:ext cx="1022998" cy="30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0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54414E-2A28-42FE-9B3B-C039B7D4D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50" y="986341"/>
            <a:ext cx="5753812" cy="38669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1D4AC8-0470-4776-8D14-83D88416EDC1}"/>
              </a:ext>
            </a:extLst>
          </p:cNvPr>
          <p:cNvSpPr/>
          <p:nvPr/>
        </p:nvSpPr>
        <p:spPr>
          <a:xfrm>
            <a:off x="213823" y="115207"/>
            <a:ext cx="8462865" cy="71534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Kudos! You Created a Comprehensive Marketing Plan.</a:t>
            </a:r>
          </a:p>
        </p:txBody>
      </p:sp>
    </p:spTree>
    <p:extLst>
      <p:ext uri="{BB962C8B-B14F-4D97-AF65-F5344CB8AC3E}">
        <p14:creationId xmlns:p14="http://schemas.microsoft.com/office/powerpoint/2010/main" val="162870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91FE4-F5CF-4F99-98C2-5751549AC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50" y="1155701"/>
            <a:ext cx="8454182" cy="3143250"/>
          </a:xfrm>
          <a:ln w="19050">
            <a:solidFill>
              <a:schemeClr val="accent1"/>
            </a:solidFill>
          </a:ln>
        </p:spPr>
        <p:txBody>
          <a:bodyPr/>
          <a:lstStyle/>
          <a:p>
            <a:pPr marL="14605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Teacher Virtual Resources:</a:t>
            </a:r>
          </a:p>
          <a:p>
            <a:pPr marL="146050" indent="0">
              <a:buNone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605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Pinterest-like Education Sites Worth Trying Out</a:t>
            </a:r>
          </a:p>
          <a:p>
            <a:r>
              <a:rPr lang="en-US" dirty="0">
                <a:hlinkClick r:id="rId2"/>
              </a:rPr>
              <a:t>https://www.k12dive.com/news/5-pinterest-like-education-sites-worth-trying-out/148453/</a:t>
            </a:r>
            <a:endParaRPr lang="en-US" dirty="0"/>
          </a:p>
          <a:p>
            <a:endParaRPr lang="en-US" dirty="0"/>
          </a:p>
          <a:p>
            <a:pPr marL="146050" indent="0">
              <a:buNone/>
            </a:pPr>
            <a:endParaRPr lang="en-US" dirty="0">
              <a:hlinkClick r:id="rId3"/>
            </a:endParaRPr>
          </a:p>
          <a:p>
            <a:pPr marL="14605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Educational Technology &amp; Mobile Learning 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3"/>
            </a:endParaRPr>
          </a:p>
          <a:p>
            <a:r>
              <a:rPr lang="en-US" dirty="0">
                <a:hlinkClick r:id="rId3"/>
              </a:rPr>
              <a:t>https://www.educatorstechnology.com/2013/07/4-great-educational-alternatives-to.html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546BB0-BA4A-4140-B523-99BE2BB0AD87}"/>
              </a:ext>
            </a:extLst>
          </p:cNvPr>
          <p:cNvSpPr/>
          <p:nvPr/>
        </p:nvSpPr>
        <p:spPr>
          <a:xfrm>
            <a:off x="349250" y="285750"/>
            <a:ext cx="8454182" cy="69085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Publishing Applications</a:t>
            </a: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F6C2DDFC-6D9C-48F9-BBB1-1B4671D73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" y="4653613"/>
            <a:ext cx="1022998" cy="30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4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inBulletsConfiguration" hidden="1"/>
          <p:cNvSpPr txBox="1"/>
          <p:nvPr/>
        </p:nvSpPr>
        <p:spPr>
          <a:xfrm>
            <a:off x="1152525" y="9525"/>
            <a:ext cx="6667500" cy="10772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00" dirty="0">
                <a:solidFill>
                  <a:srgbClr val="FFFFFF"/>
                </a:solidFill>
                <a:latin typeface="Tahoma"/>
              </a:rPr>
              <a:t>6_85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0135" y="1237422"/>
            <a:ext cx="6314872" cy="744398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endParaRPr lang="en-US" sz="2250" b="1" dirty="0">
              <a:solidFill>
                <a:srgbClr val="006A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OT-Bold" panose="020B0804020101020102" pitchFamily="34" charset="0"/>
              <a:ea typeface="Tahoma" panose="020B0604030504040204" pitchFamily="34" charset="0"/>
              <a:cs typeface="DINOT-Bold" panose="020B0804020101020102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FFA1AD-179B-4768-AE8E-C01044DC5CA2}"/>
              </a:ext>
            </a:extLst>
          </p:cNvPr>
          <p:cNvSpPr txBox="1"/>
          <p:nvPr/>
        </p:nvSpPr>
        <p:spPr>
          <a:xfrm>
            <a:off x="5117690" y="4018948"/>
            <a:ext cx="3017565" cy="213585"/>
          </a:xfrm>
          <a:prstGeom prst="rect">
            <a:avLst/>
          </a:prstGeom>
          <a:noFill/>
        </p:spPr>
        <p:txBody>
          <a:bodyPr wrap="square" rIns="20574" rtlCol="0">
            <a:spAutoFit/>
          </a:bodyPr>
          <a:lstStyle/>
          <a:p>
            <a:pPr>
              <a:spcAft>
                <a:spcPts val="450"/>
              </a:spcAft>
            </a:pPr>
            <a:endParaRPr lang="en-US" sz="788" dirty="0">
              <a:latin typeface="DINOT" panose="020B0504020101020102" pitchFamily="34" charset="0"/>
              <a:ea typeface="Tahoma" panose="020B0604030504040204" pitchFamily="34" charset="0"/>
              <a:cs typeface="DINOT" panose="020B0504020101020102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71CC9E-0F72-4639-8BDD-DCCDFEE64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29" y="3169657"/>
            <a:ext cx="1461597" cy="685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4F148B-36A2-4B44-8AB9-BAD0868B7C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057"/>
          <a:stretch/>
        </p:blipFill>
        <p:spPr>
          <a:xfrm>
            <a:off x="1622274" y="1981820"/>
            <a:ext cx="6580660" cy="2780358"/>
          </a:xfrm>
          <a:prstGeom prst="rect">
            <a:avLst/>
          </a:prstGeom>
        </p:spPr>
      </p:pic>
      <p:pic>
        <p:nvPicPr>
          <p:cNvPr id="5" name="Picture 4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D1B32B5-630A-482F-8815-A07BC0C9F5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092" y="471635"/>
            <a:ext cx="4322835" cy="130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33109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11221</TotalTime>
  <Words>358</Words>
  <Application>Microsoft Office PowerPoint</Application>
  <PresentationFormat>On-screen Show (16:9)</PresentationFormat>
  <Paragraphs>54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Raleway</vt:lpstr>
      <vt:lpstr>Tahoma</vt:lpstr>
      <vt:lpstr>Lato</vt:lpstr>
      <vt:lpstr>Calibri</vt:lpstr>
      <vt:lpstr>DINOT-Bold</vt:lpstr>
      <vt:lpstr>DINOT</vt:lpstr>
      <vt:lpstr>Times New Roman</vt:lpstr>
      <vt:lpstr>Arial</vt:lpstr>
      <vt:lpstr>Streamline</vt:lpstr>
      <vt:lpstr> Career Academy Marketing Plan  Sprint to the Finish with Teamwork!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Components of a Marketing Plan</dc:title>
  <dc:creator>Helen Blanch</dc:creator>
  <cp:lastModifiedBy>Colleen Del Terzo</cp:lastModifiedBy>
  <cp:revision>108</cp:revision>
  <dcterms:created xsi:type="dcterms:W3CDTF">2021-02-03T17:24:40Z</dcterms:created>
  <dcterms:modified xsi:type="dcterms:W3CDTF">2021-02-24T00:06:51Z</dcterms:modified>
</cp:coreProperties>
</file>